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256" r:id="rId2"/>
    <p:sldId id="258" r:id="rId3"/>
    <p:sldId id="259" r:id="rId4"/>
    <p:sldId id="257"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4" d="100"/>
          <a:sy n="84" d="100"/>
        </p:scale>
        <p:origin x="6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9C086194-96B6-4E1F-9EA3-7C162AD27429}" type="slidenum">
              <a:rPr lang="en-US" smtClean="0"/>
              <a:t>‹#›</a:t>
            </a:fld>
            <a:endParaRPr lang="en-US"/>
          </a:p>
        </p:txBody>
      </p:sp>
    </p:spTree>
    <p:extLst>
      <p:ext uri="{BB962C8B-B14F-4D97-AF65-F5344CB8AC3E}">
        <p14:creationId xmlns:p14="http://schemas.microsoft.com/office/powerpoint/2010/main" val="174012958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F05EB-0A55-4D17-83E1-25A91B5321D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180765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21783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607237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363046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CF05EB-0A55-4D17-83E1-25A91B5321D7}"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1390795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CF05EB-0A55-4D17-83E1-25A91B5321D7}"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4111964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1371021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11807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245789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F05EB-0A55-4D17-83E1-25A91B5321D7}"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237982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CF05EB-0A55-4D17-83E1-25A91B5321D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975392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CF05EB-0A55-4D17-83E1-25A91B5321D7}"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341607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CF05EB-0A55-4D17-83E1-25A91B5321D7}"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1212833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F05EB-0A55-4D17-83E1-25A91B5321D7}"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40168063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F05EB-0A55-4D17-83E1-25A91B5321D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298644318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F05EB-0A55-4D17-83E1-25A91B5321D7}"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C086194-96B6-4E1F-9EA3-7C162AD27429}" type="slidenum">
              <a:rPr lang="en-US" smtClean="0"/>
              <a:t>‹#›</a:t>
            </a:fld>
            <a:endParaRPr lang="en-US"/>
          </a:p>
        </p:txBody>
      </p:sp>
    </p:spTree>
    <p:extLst>
      <p:ext uri="{BB962C8B-B14F-4D97-AF65-F5344CB8AC3E}">
        <p14:creationId xmlns:p14="http://schemas.microsoft.com/office/powerpoint/2010/main" val="231094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3CF05EB-0A55-4D17-83E1-25A91B5321D7}" type="datetimeFigureOut">
              <a:rPr lang="en-US" smtClean="0"/>
              <a:t>7/13/2017</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C086194-96B6-4E1F-9EA3-7C162AD27429}" type="slidenum">
              <a:rPr lang="en-US" smtClean="0"/>
              <a:t>‹#›</a:t>
            </a:fld>
            <a:endParaRPr lang="en-US"/>
          </a:p>
        </p:txBody>
      </p:sp>
    </p:spTree>
    <p:extLst>
      <p:ext uri="{BB962C8B-B14F-4D97-AF65-F5344CB8AC3E}">
        <p14:creationId xmlns:p14="http://schemas.microsoft.com/office/powerpoint/2010/main" val="389587922"/>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3g_cJtc16-U" TargetMode="External"/><Relationship Id="rId4" Type="http://schemas.openxmlformats.org/officeDocument/2006/relationships/hyperlink" Target="https://youtu.be/3g_cJtc16-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Meatballs</a:t>
            </a:r>
            <a:endParaRPr lang="en-US" dirty="0"/>
          </a:p>
        </p:txBody>
      </p:sp>
      <p:sp>
        <p:nvSpPr>
          <p:cNvPr id="3" name="Subtitle 2"/>
          <p:cNvSpPr>
            <a:spLocks noGrp="1"/>
          </p:cNvSpPr>
          <p:nvPr>
            <p:ph type="body" idx="1"/>
          </p:nvPr>
        </p:nvSpPr>
        <p:spPr/>
        <p:txBody>
          <a:bodyPr/>
          <a:lstStyle/>
          <a:p>
            <a:r>
              <a:rPr lang="en-US" dirty="0" smtClean="0"/>
              <a:t>(adapted from three-act task by </a:t>
            </a:r>
            <a:r>
              <a:rPr lang="en-US" dirty="0"/>
              <a:t>D</a:t>
            </a:r>
            <a:r>
              <a:rPr lang="en-US" dirty="0" smtClean="0"/>
              <a:t>an Meyers</a:t>
            </a:r>
            <a:endParaRPr lang="en-US" dirty="0"/>
          </a:p>
        </p:txBody>
      </p:sp>
    </p:spTree>
    <p:extLst>
      <p:ext uri="{BB962C8B-B14F-4D97-AF65-F5344CB8AC3E}">
        <p14:creationId xmlns:p14="http://schemas.microsoft.com/office/powerpoint/2010/main" val="4058204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g_cJtc16-U"/>
          <p:cNvPicPr>
            <a:picLocks noRot="1" noChangeAspect="1"/>
          </p:cNvPicPr>
          <p:nvPr>
            <a:videoFile r:link="rId1"/>
          </p:nvPr>
        </p:nvPicPr>
        <p:blipFill>
          <a:blip r:embed="rId3"/>
          <a:stretch>
            <a:fillRect/>
          </a:stretch>
        </p:blipFill>
        <p:spPr>
          <a:xfrm>
            <a:off x="2974676" y="1673255"/>
            <a:ext cx="6242649" cy="3511490"/>
          </a:xfrm>
          <a:prstGeom prst="rect">
            <a:avLst/>
          </a:prstGeom>
        </p:spPr>
      </p:pic>
      <p:sp>
        <p:nvSpPr>
          <p:cNvPr id="4" name="Rectangle 3"/>
          <p:cNvSpPr/>
          <p:nvPr/>
        </p:nvSpPr>
        <p:spPr>
          <a:xfrm>
            <a:off x="4488382" y="5349179"/>
            <a:ext cx="3538148" cy="369332"/>
          </a:xfrm>
          <a:prstGeom prst="rect">
            <a:avLst/>
          </a:prstGeom>
        </p:spPr>
        <p:txBody>
          <a:bodyPr wrap="none">
            <a:spAutoFit/>
          </a:bodyPr>
          <a:lstStyle/>
          <a:p>
            <a:r>
              <a:rPr lang="en-US" dirty="0" smtClean="0">
                <a:hlinkClick r:id="rId4"/>
              </a:rPr>
              <a:t>https://youtu.be/3g_cJtc16-U</a:t>
            </a:r>
            <a:r>
              <a:rPr lang="en-US" dirty="0" smtClean="0"/>
              <a:t> </a:t>
            </a:r>
            <a:endParaRPr lang="en-US" dirty="0"/>
          </a:p>
        </p:txBody>
      </p:sp>
    </p:spTree>
    <p:extLst>
      <p:ext uri="{BB962C8B-B14F-4D97-AF65-F5344CB8AC3E}">
        <p14:creationId xmlns:p14="http://schemas.microsoft.com/office/powerpoint/2010/main" val="1634064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CCSS.MATH.CONTENT.8.G.C.9</a:t>
            </a:r>
            <a:endParaRPr lang="en-US" dirty="0"/>
          </a:p>
        </p:txBody>
      </p:sp>
      <p:sp>
        <p:nvSpPr>
          <p:cNvPr id="7" name="Text Placeholder 6"/>
          <p:cNvSpPr>
            <a:spLocks noGrp="1"/>
          </p:cNvSpPr>
          <p:nvPr>
            <p:ph type="body" sz="half" idx="2"/>
          </p:nvPr>
        </p:nvSpPr>
        <p:spPr/>
        <p:txBody>
          <a:bodyPr>
            <a:noAutofit/>
          </a:bodyPr>
          <a:lstStyle/>
          <a:p>
            <a:r>
              <a:rPr lang="en-US" sz="2400" b="1" dirty="0" smtClean="0"/>
              <a:t>Geometry</a:t>
            </a:r>
          </a:p>
          <a:p>
            <a:r>
              <a:rPr lang="en-US" sz="2400" dirty="0" smtClean="0"/>
              <a:t>“Solve real-world and mathematical problems involving volume of cylinders, cones, and spheres.”</a:t>
            </a:r>
          </a:p>
          <a:p>
            <a:r>
              <a:rPr lang="en-US" sz="2400" dirty="0" smtClean="0"/>
              <a:t>9. Know the formulas for the volumes of cones, cylinders, and spheres and use them to solve real-world and mathematical problems.</a:t>
            </a:r>
            <a:endParaRPr lang="en-US" sz="2400" dirty="0"/>
          </a:p>
        </p:txBody>
      </p:sp>
    </p:spTree>
    <p:extLst>
      <p:ext uri="{BB962C8B-B14F-4D97-AF65-F5344CB8AC3E}">
        <p14:creationId xmlns:p14="http://schemas.microsoft.com/office/powerpoint/2010/main" val="216634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Overview &amp; Objectives</a:t>
            </a:r>
            <a:endParaRPr lang="en-US" dirty="0"/>
          </a:p>
        </p:txBody>
      </p:sp>
      <p:sp>
        <p:nvSpPr>
          <p:cNvPr id="7" name="Content Placeholder 6"/>
          <p:cNvSpPr>
            <a:spLocks noGrp="1"/>
          </p:cNvSpPr>
          <p:nvPr>
            <p:ph idx="1"/>
          </p:nvPr>
        </p:nvSpPr>
        <p:spPr/>
        <p:txBody>
          <a:bodyPr/>
          <a:lstStyle/>
          <a:p>
            <a:pPr marL="0" indent="0">
              <a:buNone/>
            </a:pPr>
            <a:r>
              <a:rPr lang="en-US" dirty="0" smtClean="0"/>
              <a:t>This is an 8</a:t>
            </a:r>
            <a:r>
              <a:rPr lang="en-US" baseline="30000" dirty="0" smtClean="0"/>
              <a:t>th</a:t>
            </a:r>
            <a:r>
              <a:rPr lang="en-US" dirty="0" smtClean="0"/>
              <a:t> grade end-of-unit lesson on volume. It is expected that prior to this lesson students would have learned how to calculate the volume of various geometric shapes such as a sphere and a cylinder. </a:t>
            </a:r>
          </a:p>
          <a:p>
            <a:pPr marL="0" indent="0">
              <a:buNone/>
            </a:pPr>
            <a:r>
              <a:rPr lang="en-US" dirty="0" smtClean="0"/>
              <a:t>In this lesson, students will be able to solve a real-world mathematical problem related to volume by using the formulas for volume of a cylinder and volume of a sphere to help them calculate how many meatballs it will take to completely fill up the plastic container. They will be able to justify how they got their answer and how they know their answer was correct. </a:t>
            </a:r>
            <a:endParaRPr lang="en-US" dirty="0"/>
          </a:p>
        </p:txBody>
      </p:sp>
    </p:spTree>
    <p:extLst>
      <p:ext uri="{BB962C8B-B14F-4D97-AF65-F5344CB8AC3E}">
        <p14:creationId xmlns:p14="http://schemas.microsoft.com/office/powerpoint/2010/main" val="1099264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1052" y="2933700"/>
            <a:ext cx="2793158" cy="1600200"/>
          </a:xfrm>
        </p:spPr>
        <p:txBody>
          <a:bodyPr/>
          <a:lstStyle/>
          <a:p>
            <a:r>
              <a:rPr lang="en-US" dirty="0" smtClean="0"/>
              <a:t>How many meatballs will it take to completely fill this plastic container?</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083476" y="1391009"/>
            <a:ext cx="5331125" cy="3998344"/>
          </a:xfrm>
          <a:prstGeom prst="rect">
            <a:avLst/>
          </a:prstGeom>
        </p:spPr>
      </p:pic>
    </p:spTree>
    <p:extLst>
      <p:ext uri="{BB962C8B-B14F-4D97-AF65-F5344CB8AC3E}">
        <p14:creationId xmlns:p14="http://schemas.microsoft.com/office/powerpoint/2010/main" val="19909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3544" y="2535238"/>
            <a:ext cx="8824913" cy="1787525"/>
          </a:xfrm>
        </p:spPr>
        <p:txBody>
          <a:bodyPr/>
          <a:lstStyle/>
          <a:p>
            <a:pPr algn="ctr"/>
            <a:r>
              <a:rPr lang="en-US" dirty="0" smtClean="0">
                <a:solidFill>
                  <a:schemeClr val="tx2"/>
                </a:solidFill>
              </a:rPr>
              <a:t>What information do you need to know here? </a:t>
            </a:r>
            <a:br>
              <a:rPr lang="en-US" dirty="0" smtClean="0">
                <a:solidFill>
                  <a:schemeClr val="tx2"/>
                </a:solidFill>
              </a:rPr>
            </a:br>
            <a:r>
              <a:rPr lang="en-US" dirty="0" smtClean="0">
                <a:solidFill>
                  <a:schemeClr val="tx2"/>
                </a:solidFill>
              </a:rPr>
              <a:t/>
            </a:r>
            <a:br>
              <a:rPr lang="en-US" dirty="0" smtClean="0">
                <a:solidFill>
                  <a:schemeClr val="tx2"/>
                </a:solidFill>
              </a:rPr>
            </a:br>
            <a:r>
              <a:rPr lang="en-US" sz="2800" dirty="0" smtClean="0">
                <a:solidFill>
                  <a:schemeClr val="tx2"/>
                </a:solidFill>
              </a:rPr>
              <a:t>Discuss with an elbow partner.</a:t>
            </a:r>
            <a:endParaRPr lang="en-US" sz="2800" dirty="0">
              <a:solidFill>
                <a:schemeClr val="tx2"/>
              </a:solidFill>
            </a:endParaRPr>
          </a:p>
        </p:txBody>
      </p:sp>
    </p:spTree>
    <p:extLst>
      <p:ext uri="{BB962C8B-B14F-4D97-AF65-F5344CB8AC3E}">
        <p14:creationId xmlns:p14="http://schemas.microsoft.com/office/powerpoint/2010/main" val="2516758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72467" y="1857913"/>
            <a:ext cx="3459193" cy="345919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97091" y="2306577"/>
            <a:ext cx="3589308" cy="2691981"/>
          </a:xfrm>
          <a:prstGeom prst="rect">
            <a:avLst/>
          </a:prstGeom>
        </p:spPr>
      </p:pic>
      <p:cxnSp>
        <p:nvCxnSpPr>
          <p:cNvPr id="8" name="Straight Arrow Connector 7"/>
          <p:cNvCxnSpPr/>
          <p:nvPr/>
        </p:nvCxnSpPr>
        <p:spPr>
          <a:xfrm flipH="1">
            <a:off x="8428008" y="3509471"/>
            <a:ext cx="21540" cy="7174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16200000">
            <a:off x="8147644" y="3649894"/>
            <a:ext cx="930063" cy="461665"/>
          </a:xfrm>
          <a:prstGeom prst="rect">
            <a:avLst/>
          </a:prstGeom>
          <a:noFill/>
        </p:spPr>
        <p:txBody>
          <a:bodyPr wrap="none" rtlCol="0">
            <a:spAutoFit/>
          </a:bodyPr>
          <a:lstStyle/>
          <a:p>
            <a:r>
              <a:rPr lang="en-US" sz="2400" b="1" dirty="0" smtClean="0">
                <a:solidFill>
                  <a:srgbClr val="FF0000"/>
                </a:solidFill>
              </a:rPr>
              <a:t>4 cm</a:t>
            </a:r>
            <a:endParaRPr lang="en-US" sz="2400" b="1" dirty="0">
              <a:solidFill>
                <a:srgbClr val="FF0000"/>
              </a:solidFill>
            </a:endParaRPr>
          </a:p>
        </p:txBody>
      </p:sp>
      <p:cxnSp>
        <p:nvCxnSpPr>
          <p:cNvPr id="16" name="Straight Arrow Connector 15"/>
          <p:cNvCxnSpPr/>
          <p:nvPr/>
        </p:nvCxnSpPr>
        <p:spPr>
          <a:xfrm flipH="1">
            <a:off x="5374257" y="2544792"/>
            <a:ext cx="60384" cy="2130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5081961" y="3421734"/>
            <a:ext cx="930063" cy="461665"/>
          </a:xfrm>
          <a:prstGeom prst="rect">
            <a:avLst/>
          </a:prstGeom>
          <a:noFill/>
        </p:spPr>
        <p:txBody>
          <a:bodyPr wrap="none" rtlCol="0">
            <a:spAutoFit/>
          </a:bodyPr>
          <a:lstStyle/>
          <a:p>
            <a:r>
              <a:rPr lang="en-US" sz="2400" b="1" dirty="0">
                <a:solidFill>
                  <a:srgbClr val="FF0000"/>
                </a:solidFill>
              </a:rPr>
              <a:t>7</a:t>
            </a:r>
            <a:r>
              <a:rPr lang="en-US" sz="2400" b="1" dirty="0" smtClean="0">
                <a:solidFill>
                  <a:srgbClr val="FF0000"/>
                </a:solidFill>
              </a:rPr>
              <a:t> cm</a:t>
            </a:r>
            <a:endParaRPr lang="en-US" sz="2400" b="1" dirty="0">
              <a:solidFill>
                <a:srgbClr val="FF0000"/>
              </a:solidFill>
            </a:endParaRPr>
          </a:p>
        </p:txBody>
      </p:sp>
    </p:spTree>
    <p:extLst>
      <p:ext uri="{BB962C8B-B14F-4D97-AF65-F5344CB8AC3E}">
        <p14:creationId xmlns:p14="http://schemas.microsoft.com/office/powerpoint/2010/main" val="534709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14494" y="1220640"/>
            <a:ext cx="5210355" cy="3907766"/>
          </a:xfrm>
          <a:prstGeom prst="rect">
            <a:avLst/>
          </a:prstGeom>
        </p:spPr>
      </p:pic>
      <p:sp>
        <p:nvSpPr>
          <p:cNvPr id="4" name="TextBox 3"/>
          <p:cNvSpPr txBox="1"/>
          <p:nvPr/>
        </p:nvSpPr>
        <p:spPr>
          <a:xfrm>
            <a:off x="7824158" y="3027720"/>
            <a:ext cx="3089307" cy="830997"/>
          </a:xfrm>
          <a:prstGeom prst="rect">
            <a:avLst/>
          </a:prstGeom>
          <a:noFill/>
        </p:spPr>
        <p:txBody>
          <a:bodyPr wrap="none" rtlCol="0">
            <a:spAutoFit/>
          </a:bodyPr>
          <a:lstStyle/>
          <a:p>
            <a:endParaRPr lang="en-US" sz="2400" dirty="0" smtClean="0">
              <a:solidFill>
                <a:srgbClr val="FF0000"/>
              </a:solidFill>
            </a:endParaRPr>
          </a:p>
          <a:p>
            <a:r>
              <a:rPr lang="en-US" sz="2400" dirty="0" smtClean="0">
                <a:solidFill>
                  <a:srgbClr val="FF0000"/>
                </a:solidFill>
              </a:rPr>
              <a:t>Diameter is 10.5 cm</a:t>
            </a:r>
            <a:endParaRPr lang="en-US" sz="2400" dirty="0">
              <a:solidFill>
                <a:srgbClr val="FF0000"/>
              </a:solidFill>
            </a:endParaRPr>
          </a:p>
        </p:txBody>
      </p:sp>
    </p:spTree>
    <p:extLst>
      <p:ext uri="{BB962C8B-B14F-4D97-AF65-F5344CB8AC3E}">
        <p14:creationId xmlns:p14="http://schemas.microsoft.com/office/powerpoint/2010/main" val="47766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5878" y="1510999"/>
            <a:ext cx="5531894" cy="4148920"/>
          </a:xfrm>
          <a:prstGeom prst="rect">
            <a:avLst/>
          </a:prstGeom>
        </p:spPr>
      </p:pic>
      <p:cxnSp>
        <p:nvCxnSpPr>
          <p:cNvPr id="9" name="Straight Arrow Connector 8"/>
          <p:cNvCxnSpPr/>
          <p:nvPr/>
        </p:nvCxnSpPr>
        <p:spPr>
          <a:xfrm flipH="1">
            <a:off x="3515239" y="3707919"/>
            <a:ext cx="14492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64476" y="3105358"/>
            <a:ext cx="2919389" cy="830997"/>
          </a:xfrm>
          <a:prstGeom prst="rect">
            <a:avLst/>
          </a:prstGeom>
          <a:noFill/>
        </p:spPr>
        <p:txBody>
          <a:bodyPr wrap="none" rtlCol="0">
            <a:spAutoFit/>
          </a:bodyPr>
          <a:lstStyle/>
          <a:p>
            <a:endParaRPr lang="en-US" sz="2400" dirty="0" smtClean="0">
              <a:solidFill>
                <a:srgbClr val="FF0000"/>
              </a:solidFill>
            </a:endParaRPr>
          </a:p>
          <a:p>
            <a:r>
              <a:rPr lang="en-US" sz="2400" dirty="0" smtClean="0">
                <a:solidFill>
                  <a:srgbClr val="FF0000"/>
                </a:solidFill>
              </a:rPr>
              <a:t>Diameter is 3.3 cm</a:t>
            </a:r>
            <a:endParaRPr lang="en-US" sz="2400" dirty="0">
              <a:solidFill>
                <a:srgbClr val="FF0000"/>
              </a:solidFill>
            </a:endParaRPr>
          </a:p>
        </p:txBody>
      </p:sp>
      <p:sp>
        <p:nvSpPr>
          <p:cNvPr id="12" name="TextBox 11"/>
          <p:cNvSpPr txBox="1"/>
          <p:nvPr/>
        </p:nvSpPr>
        <p:spPr>
          <a:xfrm>
            <a:off x="4970234" y="4017031"/>
            <a:ext cx="4299575" cy="369332"/>
          </a:xfrm>
          <a:prstGeom prst="rect">
            <a:avLst/>
          </a:prstGeom>
          <a:noFill/>
        </p:spPr>
        <p:txBody>
          <a:bodyPr wrap="none" rtlCol="0">
            <a:spAutoFit/>
          </a:bodyPr>
          <a:lstStyle/>
          <a:p>
            <a:r>
              <a:rPr lang="en-US" dirty="0" smtClean="0">
                <a:solidFill>
                  <a:srgbClr val="FF0000"/>
                </a:solidFill>
              </a:rPr>
              <a:t>(Signature kitchens diameter is 4 cm)</a:t>
            </a:r>
            <a:endParaRPr lang="en-US" dirty="0">
              <a:solidFill>
                <a:srgbClr val="FF0000"/>
              </a:solidFill>
            </a:endParaRPr>
          </a:p>
        </p:txBody>
      </p:sp>
    </p:spTree>
    <p:extLst>
      <p:ext uri="{BB962C8B-B14F-4D97-AF65-F5344CB8AC3E}">
        <p14:creationId xmlns:p14="http://schemas.microsoft.com/office/powerpoint/2010/main" val="1013314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3544" y="2535238"/>
            <a:ext cx="8824913" cy="1787525"/>
          </a:xfrm>
        </p:spPr>
        <p:txBody>
          <a:bodyPr/>
          <a:lstStyle/>
          <a:p>
            <a:pPr algn="ctr"/>
            <a:r>
              <a:rPr lang="en-US" dirty="0" smtClean="0">
                <a:solidFill>
                  <a:schemeClr val="tx2"/>
                </a:solidFill>
              </a:rPr>
              <a:t>Ready for the answer?</a:t>
            </a:r>
            <a:endParaRPr lang="en-US" dirty="0">
              <a:solidFill>
                <a:schemeClr val="tx2"/>
              </a:solidFill>
            </a:endParaRPr>
          </a:p>
        </p:txBody>
      </p:sp>
    </p:spTree>
    <p:extLst>
      <p:ext uri="{BB962C8B-B14F-4D97-AF65-F5344CB8AC3E}">
        <p14:creationId xmlns:p14="http://schemas.microsoft.com/office/powerpoint/2010/main" val="3857483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885</TotalTime>
  <Words>213</Words>
  <Application>Microsoft Office PowerPoint</Application>
  <PresentationFormat>Widescreen</PresentationFormat>
  <Paragraphs>20</Paragraphs>
  <Slides>10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 Boardroom</vt:lpstr>
      <vt:lpstr>Meatballs</vt:lpstr>
      <vt:lpstr> CCSS.MATH.CONTENT.8.G.C.9</vt:lpstr>
      <vt:lpstr>Lesson Overview &amp; Objectives</vt:lpstr>
      <vt:lpstr>How many meatballs will it take to completely fill this plastic container?</vt:lpstr>
      <vt:lpstr>What information do you need to know here?   Discuss with an elbow partner.</vt:lpstr>
      <vt:lpstr>PowerPoint Presentation</vt:lpstr>
      <vt:lpstr>PowerPoint Presentation</vt:lpstr>
      <vt:lpstr>PowerPoint Presentation</vt:lpstr>
      <vt:lpstr>Ready for the answer?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Meatballs</dc:title>
  <dc:creator>Ana Guerrero</dc:creator>
  <cp:lastModifiedBy>Ana Guerrero</cp:lastModifiedBy>
  <cp:revision>9</cp:revision>
  <dcterms:created xsi:type="dcterms:W3CDTF">2017-07-14T00:41:53Z</dcterms:created>
  <dcterms:modified xsi:type="dcterms:W3CDTF">2017-07-14T15:27:43Z</dcterms:modified>
</cp:coreProperties>
</file>